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Raleway" charset="0"/>
      <p:regular r:id="rId27"/>
      <p:bold r:id="rId28"/>
      <p:italic r:id="rId29"/>
      <p:boldItalic r:id="rId30"/>
    </p:embeddedFont>
    <p:embeddedFont>
      <p:font typeface="Lato" charset="0"/>
      <p:regular r:id="rId31"/>
      <p:bold r:id="rId32"/>
      <p:italic r:id="rId33"/>
      <p:boldItalic r:id="rId34"/>
    </p:embeddedFont>
    <p:embeddedFont>
      <p:font typeface="Calibri" pitchFamily="34" charset="0"/>
      <p:regular r:id="rId35"/>
      <p:bold r:id="rId36"/>
      <p:italic r:id="rId37"/>
      <p:boldItalic r:id="rId38"/>
    </p:embeddedFont>
    <p:embeddedFont>
      <p:font typeface="Roboto" charset="0"/>
      <p:regular r:id="rId39"/>
      <p:bold r:id="rId40"/>
      <p:italic r:id="rId41"/>
      <p:boldItalic r:id="rId42"/>
    </p:embeddedFont>
    <p:embeddedFont>
      <p:font typeface="Lato Black" charset="0"/>
      <p:bold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" d="100"/>
          <a:sy n="10" d="100"/>
        </p:scale>
        <p:origin x="-72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2adff4acb_0_1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2adff4acb_0_1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2adff4acb_0_1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2adff4acb_0_1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2adff4acb_0_1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2adff4acb_0_1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2adff4acb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2adff4acb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2adff4acb_0_1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2adff4acb_0_1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2adff4acb_0_1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2adff4acb_0_1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2adff4acb_0_1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2adff4acb_0_1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2adff4acb_0_1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2adff4acb_0_1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2adff4acb_0_1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62adff4acb_0_1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2adff4acb_0_1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2adff4acb_0_1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2adff4ac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2adff4acb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2adff4acb_0_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2adff4acb_0_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2adff4acb_0_1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62adff4acb_0_1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2adff4acb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2adff4acb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2c8405a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2c8405a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2c8405aa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2c8405aa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2adff4acb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2adff4acb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The post of </a:t>
            </a:r>
            <a:r>
              <a:rPr lang="en-IN" dirty="0" err="1"/>
              <a:t>dicaprio</a:t>
            </a:r>
            <a:r>
              <a:rPr lang="en-IN" dirty="0"/>
              <a:t> were inspired us to choose this topic and (say points on slide)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2adff4acb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2adff4acb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(Starts with first points on the slide )and (for second point) the water wastage were increasing and the water demand also increasing .the water wastage is exceeds than supply.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2adff4ac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2adff4ac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2adff4acb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2adff4acb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2adff4acb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2adff4acb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Data </a:t>
            </a:r>
            <a:r>
              <a:rPr lang="en-IN" dirty="0" err="1"/>
              <a:t>preprocess</a:t>
            </a:r>
            <a:r>
              <a:rPr lang="en-IN" dirty="0"/>
              <a:t>: In this we scrapped the data as per </a:t>
            </a:r>
            <a:r>
              <a:rPr lang="en-IN" dirty="0" err="1"/>
              <a:t>reuired</a:t>
            </a:r>
            <a:r>
              <a:rPr lang="en-IN" dirty="0"/>
              <a:t> for the project by we added the columns like(name of the columns)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Date Cleaning: fixing the Nan values we preferred to remove the Nan Value rows because one country water resource cannot find by the mean of other countries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Remaining as in the slides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2adff4acb_0_1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2adff4acb_0_1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2adff4acb_0_1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2adff4acb_0_1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" sz="600" b="1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15" name="Google Shape;115;p11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28" name="Google Shape;128;p12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35" name="Google Shape;135;p1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46" name="Google Shape;146;p1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52" name="Google Shape;152;p1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1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68" name="Google Shape;168;p1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0" name="Google Shape;30;p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0" name="Google Shape;40;p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2" name="Google Shape;52;p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9" name="Google Shape;59;p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8" name="Google Shape;68;p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82" name="Google Shape;82;p8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93" name="Google Shape;93;p9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5" name="Google Shape;105;p10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Underground water Analysis</a:t>
            </a:r>
            <a:endParaRPr/>
          </a:p>
        </p:txBody>
      </p:sp>
      <p:pic>
        <p:nvPicPr>
          <p:cNvPr id="177" name="Google Shape;17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550" y="0"/>
            <a:ext cx="30480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CA9EF3F-F99D-43E5-9B06-BF2AE2931C7A}"/>
              </a:ext>
            </a:extLst>
          </p:cNvPr>
          <p:cNvSpPr/>
          <p:nvPr/>
        </p:nvSpPr>
        <p:spPr>
          <a:xfrm>
            <a:off x="299258" y="120535"/>
            <a:ext cx="2468880" cy="207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Features</a:t>
            </a:r>
            <a:endParaRPr/>
          </a:p>
        </p:txBody>
      </p:sp>
      <p:sp>
        <p:nvSpPr>
          <p:cNvPr id="289" name="Google Shape;289;p2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 b="1"/>
              <a:t>The shape of the DataSet was is (170,6). From that DataSet we removed the NaN  values data by dropping all the NaN values.</a:t>
            </a:r>
            <a:endParaRPr sz="1400" b="1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 b="1"/>
              <a:t>We added the new attributes in our Dataset by using the Data we got .</a:t>
            </a:r>
            <a:endParaRPr sz="1400" b="1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 b="1"/>
              <a:t>We had updated our dataset by adding the new column called most_used,by finding the most used category of the each each country</a:t>
            </a:r>
            <a:endParaRPr sz="1400" b="1"/>
          </a:p>
        </p:txBody>
      </p:sp>
      <p:pic>
        <p:nvPicPr>
          <p:cNvPr id="290" name="Google Shape;2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550" y="0"/>
            <a:ext cx="3048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200" y="4339975"/>
            <a:ext cx="8839204" cy="334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>
            <a:spLocks noGrp="1"/>
          </p:cNvSpPr>
          <p:nvPr>
            <p:ph type="title"/>
          </p:nvPr>
        </p:nvSpPr>
        <p:spPr>
          <a:xfrm>
            <a:off x="438050" y="-390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DataSet</a:t>
            </a:r>
            <a:endParaRPr/>
          </a:p>
        </p:txBody>
      </p:sp>
      <p:pic>
        <p:nvPicPr>
          <p:cNvPr id="297" name="Google Shape;2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550" y="0"/>
            <a:ext cx="3048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48600"/>
            <a:ext cx="8576351" cy="168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8"/>
          <p:cNvSpPr txBox="1"/>
          <p:nvPr/>
        </p:nvSpPr>
        <p:spPr>
          <a:xfrm>
            <a:off x="8893450" y="740325"/>
            <a:ext cx="136200" cy="14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…...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0" name="Google Shape;30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125" y="2483750"/>
            <a:ext cx="8231476" cy="19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8"/>
          <p:cNvSpPr txBox="1"/>
          <p:nvPr/>
        </p:nvSpPr>
        <p:spPr>
          <a:xfrm>
            <a:off x="658775" y="2741975"/>
            <a:ext cx="72972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8"/>
          <p:cNvSpPr txBox="1"/>
          <p:nvPr/>
        </p:nvSpPr>
        <p:spPr>
          <a:xfrm>
            <a:off x="316725" y="2488600"/>
            <a:ext cx="291300" cy="20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….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Used analysis</a:t>
            </a:r>
            <a:endParaRPr/>
          </a:p>
        </p:txBody>
      </p:sp>
      <p:sp>
        <p:nvSpPr>
          <p:cNvPr id="308" name="Google Shape;308;p29"/>
          <p:cNvSpPr txBox="1">
            <a:spLocks noGrp="1"/>
          </p:cNvSpPr>
          <p:nvPr>
            <p:ph type="body" idx="1"/>
          </p:nvPr>
        </p:nvSpPr>
        <p:spPr>
          <a:xfrm>
            <a:off x="350325" y="2078875"/>
            <a:ext cx="37716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The most of the countries withdrawal the water for the Agricultural usage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" sz="1400" b="1">
                <a:solidFill>
                  <a:srgbClr val="333333"/>
                </a:solidFill>
                <a:highlight>
                  <a:srgbClr val="FFFFFF"/>
                </a:highlight>
              </a:rPr>
              <a:t>It is estimated that 70% of world-wide water used for irrigation in agriculture.</a:t>
            </a:r>
            <a:endParaRPr sz="1400" b="1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" sz="1400" b="1">
                <a:solidFill>
                  <a:srgbClr val="333333"/>
                </a:solidFill>
                <a:highlight>
                  <a:srgbClr val="FFFFFF"/>
                </a:highlight>
              </a:rPr>
              <a:t>And the remaining 30% is equally distributed between the domestic and industries </a:t>
            </a:r>
            <a:endParaRPr sz="1400" b="1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309" name="Google Shape;3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550" y="0"/>
            <a:ext cx="3048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1000" y="2359575"/>
            <a:ext cx="4643000" cy="27839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1" name="Google Shape;311;p29" descr="Piece of duct tape sticking a note to the slide"/>
          <p:cNvPicPr preferRelativeResize="0"/>
          <p:nvPr/>
        </p:nvPicPr>
        <p:blipFill rotWithShape="1">
          <a:blip r:embed="rId5">
            <a:alphaModFix/>
          </a:blip>
          <a:srcRect l="9244" t="5926" r="2118" b="10011"/>
          <a:stretch/>
        </p:blipFill>
        <p:spPr>
          <a:xfrm rot="154826">
            <a:off x="6536588" y="2102919"/>
            <a:ext cx="1077273" cy="382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"/>
          <p:cNvSpPr txBox="1">
            <a:spLocks noGrp="1"/>
          </p:cNvSpPr>
          <p:nvPr>
            <p:ph type="title"/>
          </p:nvPr>
        </p:nvSpPr>
        <p:spPr>
          <a:xfrm>
            <a:off x="110225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withdrawal Analysis</a:t>
            </a:r>
            <a:endParaRPr/>
          </a:p>
        </p:txBody>
      </p:sp>
      <p:sp>
        <p:nvSpPr>
          <p:cNvPr id="317" name="Google Shape;317;p30"/>
          <p:cNvSpPr txBox="1">
            <a:spLocks noGrp="1"/>
          </p:cNvSpPr>
          <p:nvPr>
            <p:ph type="body" idx="1"/>
          </p:nvPr>
        </p:nvSpPr>
        <p:spPr>
          <a:xfrm>
            <a:off x="4814925" y="1617600"/>
            <a:ext cx="3603300" cy="27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 b="1"/>
              <a:t>The top 5 countries in term of more amount of groundwater are 	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India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China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Japan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Indonesia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Uzbekistan </a:t>
            </a:r>
            <a:endParaRPr sz="1400" b="1"/>
          </a:p>
        </p:txBody>
      </p:sp>
      <p:pic>
        <p:nvPicPr>
          <p:cNvPr id="318" name="Google Shape;3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550" y="0"/>
            <a:ext cx="3048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125" y="859350"/>
            <a:ext cx="4491225" cy="41874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0" name="Google Shape;320;p30" descr="Piece of duct tape sticking a note to the slide"/>
          <p:cNvPicPr preferRelativeResize="0"/>
          <p:nvPr/>
        </p:nvPicPr>
        <p:blipFill rotWithShape="1">
          <a:blip r:embed="rId5">
            <a:alphaModFix/>
          </a:blip>
          <a:srcRect l="9244" t="5926" r="2118" b="10011"/>
          <a:stretch/>
        </p:blipFill>
        <p:spPr>
          <a:xfrm rot="154826">
            <a:off x="1659138" y="723944"/>
            <a:ext cx="1077273" cy="382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48125" y="-390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Usage of Water analysis</a:t>
            </a:r>
            <a:endParaRPr/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1"/>
          </p:nvPr>
        </p:nvSpPr>
        <p:spPr>
          <a:xfrm>
            <a:off x="4663275" y="1542150"/>
            <a:ext cx="3754800" cy="28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 b="1"/>
              <a:t>The top 5 countries in term of usage  of water are 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Laos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Paraguay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Egypt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Somalia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Yemen </a:t>
            </a:r>
            <a:endParaRPr sz="1400" b="1"/>
          </a:p>
        </p:txBody>
      </p:sp>
      <p:pic>
        <p:nvPicPr>
          <p:cNvPr id="327" name="Google Shape;3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550" y="0"/>
            <a:ext cx="3048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125" y="631875"/>
            <a:ext cx="4045975" cy="43852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"/>
          <p:cNvSpPr txBox="1">
            <a:spLocks noGrp="1"/>
          </p:cNvSpPr>
          <p:nvPr>
            <p:ph type="title"/>
          </p:nvPr>
        </p:nvSpPr>
        <p:spPr>
          <a:xfrm>
            <a:off x="833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Agricultural withdrawals Analysis</a:t>
            </a:r>
            <a:endParaRPr sz="2400"/>
          </a:p>
        </p:txBody>
      </p:sp>
      <p:sp>
        <p:nvSpPr>
          <p:cNvPr id="334" name="Google Shape;334;p32"/>
          <p:cNvSpPr txBox="1">
            <a:spLocks noGrp="1"/>
          </p:cNvSpPr>
          <p:nvPr>
            <p:ph type="body" idx="1"/>
          </p:nvPr>
        </p:nvSpPr>
        <p:spPr>
          <a:xfrm>
            <a:off x="729450" y="1415400"/>
            <a:ext cx="3453600" cy="29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 b="1"/>
              <a:t>The top 5 countries in term of Agricultural withdrawals  of water are 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Somalia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Egypt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Madagascar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Hungary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Turkmenistan</a:t>
            </a:r>
            <a:endParaRPr sz="1400" b="1"/>
          </a:p>
        </p:txBody>
      </p:sp>
      <p:pic>
        <p:nvPicPr>
          <p:cNvPr id="335" name="Google Shape;3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550" y="0"/>
            <a:ext cx="3048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050" y="457200"/>
            <a:ext cx="4344949" cy="46862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3"/>
          <p:cNvSpPr txBox="1">
            <a:spLocks noGrp="1"/>
          </p:cNvSpPr>
          <p:nvPr>
            <p:ph type="title"/>
          </p:nvPr>
        </p:nvSpPr>
        <p:spPr>
          <a:xfrm>
            <a:off x="72300" y="0"/>
            <a:ext cx="768870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Industrial withdrawals Analysis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3"/>
          <p:cNvSpPr txBox="1">
            <a:spLocks noGrp="1"/>
          </p:cNvSpPr>
          <p:nvPr>
            <p:ph type="body" idx="1"/>
          </p:nvPr>
        </p:nvSpPr>
        <p:spPr>
          <a:xfrm>
            <a:off x="729450" y="1380900"/>
            <a:ext cx="3590700" cy="29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 b="1"/>
              <a:t>The top 5 countries in term of Industrial withdrawals  of water are 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Yemen 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Belgium 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Rwanda 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Colombia 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Togo</a:t>
            </a:r>
            <a:endParaRPr sz="14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43" name="Google Shape;3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550" y="0"/>
            <a:ext cx="3048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700" y="564600"/>
            <a:ext cx="4702299" cy="4479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 txBox="1">
            <a:spLocks noGrp="1"/>
          </p:cNvSpPr>
          <p:nvPr>
            <p:ph type="title"/>
          </p:nvPr>
        </p:nvSpPr>
        <p:spPr>
          <a:xfrm>
            <a:off x="833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Domestic withdrawals Analysis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4"/>
          <p:cNvSpPr txBox="1">
            <a:spLocks noGrp="1"/>
          </p:cNvSpPr>
          <p:nvPr>
            <p:ph type="body" idx="1"/>
          </p:nvPr>
        </p:nvSpPr>
        <p:spPr>
          <a:xfrm>
            <a:off x="729450" y="1532925"/>
            <a:ext cx="3514500" cy="28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 b="1"/>
              <a:t>The top 5 countries in term of Domestic withdrawals  of water are 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Paraguay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Laos  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New Zealand 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Philippines 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Togo</a:t>
            </a:r>
            <a:endParaRPr sz="14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51" name="Google Shape;3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550" y="0"/>
            <a:ext cx="3048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1575" y="457200"/>
            <a:ext cx="4642425" cy="4686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Wastage of water</a:t>
            </a:r>
            <a:endParaRPr/>
          </a:p>
        </p:txBody>
      </p:sp>
      <p:sp>
        <p:nvSpPr>
          <p:cNvPr id="358" name="Google Shape;358;p35"/>
          <p:cNvSpPr txBox="1">
            <a:spLocks noGrp="1"/>
          </p:cNvSpPr>
          <p:nvPr>
            <p:ph type="body" idx="1"/>
          </p:nvPr>
        </p:nvSpPr>
        <p:spPr>
          <a:xfrm>
            <a:off x="4967000" y="862275"/>
            <a:ext cx="4264800" cy="3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 b="1"/>
              <a:t>The top 5 countries in term of wastage  of water are: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China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India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Congo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Gambia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Lesotho</a:t>
            </a:r>
            <a:endParaRPr sz="14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u="sng"/>
              <a:t>Confidence Interval</a:t>
            </a:r>
            <a:endParaRPr sz="1400" b="1" u="sng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/>
              <a:t>Upper: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-281.89299926172305</a:t>
            </a:r>
            <a:r>
              <a:rPr lang="en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Lower</a:t>
            </a:r>
            <a:r>
              <a:rPr lang="en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-355.09995788113383</a:t>
            </a:r>
            <a:endParaRPr sz="14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b="1"/>
          </a:p>
        </p:txBody>
      </p:sp>
      <p:pic>
        <p:nvPicPr>
          <p:cNvPr id="359" name="Google Shape;3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550" y="0"/>
            <a:ext cx="3048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62275"/>
            <a:ext cx="4624724" cy="285700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6"/>
          <p:cNvSpPr txBox="1">
            <a:spLocks noGrp="1"/>
          </p:cNvSpPr>
          <p:nvPr>
            <p:ph type="title"/>
          </p:nvPr>
        </p:nvSpPr>
        <p:spPr>
          <a:xfrm>
            <a:off x="65425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Wastage Vs Total Analysis</a:t>
            </a:r>
            <a:endParaRPr/>
          </a:p>
        </p:txBody>
      </p:sp>
      <p:sp>
        <p:nvSpPr>
          <p:cNvPr id="366" name="Google Shape;366;p36"/>
          <p:cNvSpPr txBox="1">
            <a:spLocks noGrp="1"/>
          </p:cNvSpPr>
          <p:nvPr>
            <p:ph type="body" idx="1"/>
          </p:nvPr>
        </p:nvSpPr>
        <p:spPr>
          <a:xfrm>
            <a:off x="277350" y="1512800"/>
            <a:ext cx="37854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 b="1"/>
              <a:t>Bivariate analysis using wastage and  total: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 Some country with the more groundwater has most wastage.</a:t>
            </a:r>
            <a:endParaRPr sz="1400" b="1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Highest  value  with Total(549.76) and     Wastage(134.76) .</a:t>
            </a:r>
            <a:endParaRPr sz="1400" b="1"/>
          </a:p>
          <a:p>
            <a:pPr marL="457200" lvl="0" indent="-317500" algn="l" rtl="0">
              <a:spcBef>
                <a:spcPts val="1600"/>
              </a:spcBef>
              <a:spcAft>
                <a:spcPts val="1600"/>
              </a:spcAft>
              <a:buSzPts val="1400"/>
              <a:buAutoNum type="arabicPeriod"/>
            </a:pPr>
            <a:r>
              <a:rPr lang="en" sz="1400" b="1"/>
              <a:t>Some don’t have the water to waste(Use).</a:t>
            </a:r>
            <a:endParaRPr sz="1400" b="1"/>
          </a:p>
        </p:txBody>
      </p:sp>
      <p:pic>
        <p:nvPicPr>
          <p:cNvPr id="367" name="Google Shape;3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550" y="0"/>
            <a:ext cx="3048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000" y="1582800"/>
            <a:ext cx="5125999" cy="30808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Sushma  Valloju(B.Tech)</a:t>
            </a:r>
            <a:endParaRPr sz="14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b="1"/>
              <a:t>Sriketh Siripuram (B.Tech)</a:t>
            </a:r>
            <a:endParaRPr sz="1400" b="1"/>
          </a:p>
        </p:txBody>
      </p:sp>
      <p:pic>
        <p:nvPicPr>
          <p:cNvPr id="184" name="Google Shape;1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550" y="0"/>
            <a:ext cx="30480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/>
          <p:nvPr/>
        </p:nvSpPr>
        <p:spPr>
          <a:xfrm>
            <a:off x="4383175" y="1064325"/>
            <a:ext cx="6591900" cy="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7"/>
          <p:cNvSpPr txBox="1">
            <a:spLocks noGrp="1"/>
          </p:cNvSpPr>
          <p:nvPr>
            <p:ph type="title"/>
          </p:nvPr>
        </p:nvSpPr>
        <p:spPr>
          <a:xfrm>
            <a:off x="139825" y="-1393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Wastage Vs Agriculture</a:t>
            </a:r>
            <a:endParaRPr/>
          </a:p>
        </p:txBody>
      </p:sp>
      <p:sp>
        <p:nvSpPr>
          <p:cNvPr id="374" name="Google Shape;374;p37"/>
          <p:cNvSpPr txBox="1">
            <a:spLocks noGrp="1"/>
          </p:cNvSpPr>
          <p:nvPr>
            <p:ph type="body" idx="1"/>
          </p:nvPr>
        </p:nvSpPr>
        <p:spPr>
          <a:xfrm>
            <a:off x="67450" y="3190800"/>
            <a:ext cx="8962200" cy="18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Char char="➔"/>
            </a:pPr>
            <a:r>
              <a:rPr lang="en" sz="1400">
                <a:latin typeface="Lato Black"/>
                <a:ea typeface="Lato Black"/>
                <a:cs typeface="Lato Black"/>
                <a:sym typeface="Lato Black"/>
              </a:rPr>
              <a:t>The analysis between the wastage and the Agriculture</a:t>
            </a:r>
            <a:endParaRPr sz="1400">
              <a:latin typeface="Lato Black"/>
              <a:ea typeface="Lato Black"/>
              <a:cs typeface="Lato Black"/>
              <a:sym typeface="Lato Black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Char char="◆"/>
            </a:pPr>
            <a:r>
              <a:rPr lang="en" sz="1400">
                <a:latin typeface="Lato Black"/>
                <a:ea typeface="Lato Black"/>
                <a:cs typeface="Lato Black"/>
                <a:sym typeface="Lato Black"/>
              </a:rPr>
              <a:t>By this analysis we can say  that Most of the countries withdrawal the water resources for the  agricultural use only</a:t>
            </a:r>
            <a:endParaRPr sz="1400">
              <a:latin typeface="Lato Black"/>
              <a:ea typeface="Lato Black"/>
              <a:cs typeface="Lato Black"/>
              <a:sym typeface="Lato Black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Char char="◆"/>
            </a:pP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  <a:latin typeface="Lato Black"/>
                <a:ea typeface="Lato Black"/>
                <a:cs typeface="Lato Black"/>
                <a:sym typeface="Lato Black"/>
              </a:rPr>
              <a:t>It is estimated that 70% of world-wide water used for irrigation in agriculture.</a:t>
            </a:r>
            <a:endParaRPr sz="1400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75" name="Google Shape;3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550" y="0"/>
            <a:ext cx="3048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62" y="535200"/>
            <a:ext cx="7833424" cy="275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8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Wastage Vs Domestic</a:t>
            </a:r>
            <a:endParaRPr/>
          </a:p>
        </p:txBody>
      </p:sp>
      <p:sp>
        <p:nvSpPr>
          <p:cNvPr id="382" name="Google Shape;382;p38"/>
          <p:cNvSpPr txBox="1">
            <a:spLocks noGrp="1"/>
          </p:cNvSpPr>
          <p:nvPr>
            <p:ph type="body" idx="1"/>
          </p:nvPr>
        </p:nvSpPr>
        <p:spPr>
          <a:xfrm>
            <a:off x="661900" y="2971300"/>
            <a:ext cx="7688700" cy="16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By this analysis we can estimate that most of part comes under the water-scarce areas </a:t>
            </a:r>
            <a:endParaRPr sz="1800" b="1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Demand exceeds the supply</a:t>
            </a:r>
            <a:endParaRPr sz="1800" b="1"/>
          </a:p>
        </p:txBody>
      </p:sp>
      <p:pic>
        <p:nvPicPr>
          <p:cNvPr id="383" name="Google Shape;3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550" y="0"/>
            <a:ext cx="3048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35197"/>
            <a:ext cx="9143999" cy="24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Wastage Vs Industrial</a:t>
            </a:r>
            <a:endParaRPr/>
          </a:p>
        </p:txBody>
      </p:sp>
      <p:sp>
        <p:nvSpPr>
          <p:cNvPr id="390" name="Google Shape;390;p39"/>
          <p:cNvSpPr txBox="1">
            <a:spLocks noGrp="1"/>
          </p:cNvSpPr>
          <p:nvPr>
            <p:ph type="body" idx="1"/>
          </p:nvPr>
        </p:nvSpPr>
        <p:spPr>
          <a:xfrm>
            <a:off x="470575" y="3486550"/>
            <a:ext cx="7688700" cy="13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In this analysis we can estimate that the countries with more Industrial withdrawal have  using most of there water  resources for the industrial developments </a:t>
            </a:r>
            <a:endParaRPr sz="1800" b="1"/>
          </a:p>
        </p:txBody>
      </p:sp>
      <p:pic>
        <p:nvPicPr>
          <p:cNvPr id="391" name="Google Shape;39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550" y="0"/>
            <a:ext cx="3048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5025" y="535202"/>
            <a:ext cx="9143999" cy="2949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398" name="Google Shape;398;p4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9886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Lato Black"/>
                <a:ea typeface="Lato Black"/>
                <a:cs typeface="Lato Black"/>
                <a:sym typeface="Lato Black"/>
              </a:rPr>
              <a:t>Based on above analysis we can conclude that </a:t>
            </a:r>
            <a:endParaRPr sz="1400" dirty="0">
              <a:latin typeface="Lato Black"/>
              <a:ea typeface="Lato Black"/>
              <a:cs typeface="Lato Black"/>
              <a:sym typeface="Lato Black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Lato Black"/>
              <a:buChar char="➔"/>
            </a:pPr>
            <a:r>
              <a:rPr lang="en" sz="1400" dirty="0">
                <a:latin typeface="Lato Black"/>
                <a:ea typeface="Lato Black"/>
                <a:cs typeface="Lato Black"/>
                <a:sym typeface="Lato Black"/>
              </a:rPr>
              <a:t>The water deficient countries which are using their limited water resources efficiently are excelling in the agriculture and irrigation domains. </a:t>
            </a:r>
            <a:endParaRPr sz="1400" dirty="0">
              <a:latin typeface="Lato Black"/>
              <a:ea typeface="Lato Black"/>
              <a:cs typeface="Lato Black"/>
              <a:sym typeface="Lato Blac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Char char="➔"/>
            </a:pPr>
            <a:r>
              <a:rPr lang="en" sz="1400" dirty="0">
                <a:latin typeface="Lato Black"/>
                <a:ea typeface="Lato Black"/>
                <a:cs typeface="Lato Black"/>
                <a:sym typeface="Lato Black"/>
              </a:rPr>
              <a:t> If the high water-consuming countries could provide some help to these countries in terms of sharing those resources, then  it will contribute to a larger growth of those poor countries.</a:t>
            </a:r>
            <a:endParaRPr sz="1400" dirty="0">
              <a:latin typeface="Lato Black"/>
              <a:ea typeface="Lato Black"/>
              <a:cs typeface="Lato Black"/>
              <a:sym typeface="Lato Blac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Char char="➔"/>
            </a:pPr>
            <a:r>
              <a:rPr lang="en" sz="140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The food and clothing imported by wealthy Western countries are making it harder for many poor and marginalised communities to get a daily clean water supply as high-income countries buy products with considerable 'water footprints' - the amount of water used in production  from water-scarce countries.</a:t>
            </a:r>
            <a:r>
              <a:rPr lang="en" sz="1400">
                <a:latin typeface="Lato Black"/>
                <a:ea typeface="Lato Black"/>
                <a:cs typeface="Lato Black"/>
                <a:sym typeface="Lato Black"/>
              </a:rPr>
              <a:t> </a:t>
            </a:r>
            <a:endParaRPr sz="140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99" name="Google Shape;3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550" y="0"/>
            <a:ext cx="30480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you...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5" name="Google Shape;4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550" y="0"/>
            <a:ext cx="30480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54909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00000"/>
                </a:solidFill>
              </a:rPr>
              <a:t>Water resources are sources of – usually fresh – water that are useful, or potentially useful to society; for instance for agricultural, industrial or recreational use. </a:t>
            </a:r>
            <a:endParaRPr sz="14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333333"/>
                </a:solidFill>
                <a:highlight>
                  <a:srgbClr val="FFFFFF"/>
                </a:highlight>
              </a:rPr>
              <a:t>Virtually all of these human uses require fresh water.</a:t>
            </a:r>
            <a:endParaRPr sz="1400" b="1">
              <a:solidFill>
                <a:srgbClr val="000000"/>
              </a:solidFill>
            </a:endParaRPr>
          </a:p>
        </p:txBody>
      </p:sp>
      <p:pic>
        <p:nvPicPr>
          <p:cNvPr id="192" name="Google Shape;1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550" y="0"/>
            <a:ext cx="3048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/>
          <p:cNvPicPr preferRelativeResize="0"/>
          <p:nvPr/>
        </p:nvPicPr>
        <p:blipFill rotWithShape="1">
          <a:blip r:embed="rId4">
            <a:alphaModFix/>
          </a:blip>
          <a:srcRect t="8888" r="1283" b="29558"/>
          <a:stretch/>
        </p:blipFill>
        <p:spPr>
          <a:xfrm>
            <a:off x="6287850" y="1977450"/>
            <a:ext cx="2856149" cy="316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0" descr="Piece of duct tape sticking a note to the slide"/>
          <p:cNvPicPr preferRelativeResize="0"/>
          <p:nvPr/>
        </p:nvPicPr>
        <p:blipFill rotWithShape="1">
          <a:blip r:embed="rId5">
            <a:alphaModFix/>
          </a:blip>
          <a:srcRect l="9244" t="5926" r="2118" b="10011"/>
          <a:stretch/>
        </p:blipFill>
        <p:spPr>
          <a:xfrm rot="154826">
            <a:off x="7446688" y="2102919"/>
            <a:ext cx="1077273" cy="382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54249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33333"/>
                </a:solidFill>
                <a:highlight>
                  <a:srgbClr val="FFFFFF"/>
                </a:highlight>
              </a:rPr>
              <a:t>Only 2.5% of water on the Earth is fresh water, and over two thirds of this is frozen in glaciers and polar ice caps.</a:t>
            </a:r>
            <a:endParaRPr sz="1400" b="1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33333"/>
                </a:solidFill>
                <a:highlight>
                  <a:srgbClr val="FFFFFF"/>
                </a:highlight>
              </a:rPr>
              <a:t>Water demand already exceeds supply in many parts of the world, and many more areas are expected to experience this imbalance in the near future.</a:t>
            </a:r>
            <a:endParaRPr sz="1400" b="1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  <a:endParaRPr sz="1400" b="1"/>
          </a:p>
        </p:txBody>
      </p:sp>
      <p:pic>
        <p:nvPicPr>
          <p:cNvPr id="201" name="Google Shape;2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550" y="0"/>
            <a:ext cx="3048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 rotWithShape="1">
          <a:blip r:embed="rId4">
            <a:alphaModFix/>
          </a:blip>
          <a:srcRect t="17200" b="27027"/>
          <a:stretch/>
        </p:blipFill>
        <p:spPr>
          <a:xfrm>
            <a:off x="6250800" y="2274750"/>
            <a:ext cx="2893201" cy="286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 descr="Piece of duct tape sticking a note to the slide"/>
          <p:cNvPicPr preferRelativeResize="0"/>
          <p:nvPr/>
        </p:nvPicPr>
        <p:blipFill rotWithShape="1">
          <a:blip r:embed="rId5">
            <a:alphaModFix/>
          </a:blip>
          <a:srcRect l="9244" t="5926" r="2118" b="10011"/>
          <a:stretch/>
        </p:blipFill>
        <p:spPr>
          <a:xfrm rot="154826">
            <a:off x="7231638" y="2102919"/>
            <a:ext cx="1077273" cy="382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550" y="0"/>
            <a:ext cx="3048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500" y="325450"/>
            <a:ext cx="5889125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 descr="Piece of duct tape sticking a note to the slide"/>
          <p:cNvPicPr preferRelativeResize="0"/>
          <p:nvPr/>
        </p:nvPicPr>
        <p:blipFill rotWithShape="1">
          <a:blip r:embed="rId5">
            <a:alphaModFix/>
          </a:blip>
          <a:srcRect l="9244" t="5926" r="2118" b="10011"/>
          <a:stretch/>
        </p:blipFill>
        <p:spPr>
          <a:xfrm rot="154828">
            <a:off x="3257975" y="102326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 txBox="1"/>
          <p:nvPr/>
        </p:nvSpPr>
        <p:spPr>
          <a:xfrm>
            <a:off x="2236850" y="720350"/>
            <a:ext cx="72792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Lato"/>
                <a:ea typeface="Lato"/>
                <a:cs typeface="Lato"/>
                <a:sym typeface="Lato"/>
              </a:rPr>
              <a:t>Our Agenda :</a:t>
            </a:r>
            <a:endParaRPr sz="24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1933550" y="1339575"/>
            <a:ext cx="5118000" cy="3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Lato"/>
              <a:buChar char="➔"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Analysis of Wastage of Water</a:t>
            </a:r>
            <a:endParaRPr sz="1800" b="1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Lato"/>
              <a:buChar char="➔"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Top five Countries in terms of Total withdrawal</a:t>
            </a:r>
            <a:endParaRPr sz="1800" b="1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Lato"/>
              <a:buChar char="➔"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Top five Countries in terms of Usage of Water</a:t>
            </a:r>
            <a:endParaRPr sz="1800" b="1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Lato"/>
              <a:buChar char="➔"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Top five Countries in terms of Domestic ,Industrial , Agricultural withdrawals</a:t>
            </a:r>
            <a:endParaRPr sz="1800" b="1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Lato"/>
              <a:buChar char="➔"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Top five Countries in terms of Wastage of Water</a:t>
            </a:r>
            <a:endParaRPr sz="1800" b="1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Lato"/>
              <a:buChar char="➔"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Analysis of Countries in terms of most using Domain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" sz="2400">
                <a:solidFill>
                  <a:srgbClr val="000000"/>
                </a:solidFill>
              </a:rPr>
              <a:t>Requirements: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 b="1">
                <a:solidFill>
                  <a:srgbClr val="000000"/>
                </a:solidFill>
              </a:rPr>
              <a:t>Python </a:t>
            </a:r>
            <a:endParaRPr sz="1400" b="1">
              <a:solidFill>
                <a:srgbClr val="000000"/>
              </a:solidFill>
            </a:endParaRPr>
          </a:p>
          <a:p>
            <a:pPr marL="34290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 b="1">
                <a:solidFill>
                  <a:srgbClr val="000000"/>
                </a:solidFill>
              </a:rPr>
              <a:t>Beautiful Soup (To Parse HTML  response in to bs4 tags)</a:t>
            </a:r>
            <a:endParaRPr sz="1400" b="1">
              <a:solidFill>
                <a:srgbClr val="000000"/>
              </a:solidFill>
            </a:endParaRPr>
          </a:p>
          <a:p>
            <a:pPr marL="34290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 b="1">
                <a:solidFill>
                  <a:srgbClr val="000000"/>
                </a:solidFill>
              </a:rPr>
              <a:t>Pandas (EDA)</a:t>
            </a:r>
            <a:endParaRPr sz="1400" b="1">
              <a:solidFill>
                <a:srgbClr val="000000"/>
              </a:solidFill>
            </a:endParaRPr>
          </a:p>
          <a:p>
            <a:pPr marL="34290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 b="1">
                <a:solidFill>
                  <a:srgbClr val="000000"/>
                </a:solidFill>
              </a:rPr>
              <a:t>Numpy (Arithmetic Operations on Data Frame &amp; Series)</a:t>
            </a:r>
            <a:endParaRPr sz="1400" b="1">
              <a:solidFill>
                <a:srgbClr val="000000"/>
              </a:solidFill>
            </a:endParaRPr>
          </a:p>
          <a:p>
            <a:pPr marL="34290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 b="1">
                <a:solidFill>
                  <a:srgbClr val="000000"/>
                </a:solidFill>
              </a:rPr>
              <a:t>Matplotlib (Visualization)</a:t>
            </a:r>
            <a:endParaRPr sz="1400" b="1">
              <a:solidFill>
                <a:srgbClr val="000000"/>
              </a:solidFill>
            </a:endParaRPr>
          </a:p>
          <a:p>
            <a:pPr marL="34290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 b="1">
                <a:solidFill>
                  <a:srgbClr val="000000"/>
                </a:solidFill>
              </a:rPr>
              <a:t>Seaborn (Visualization)</a:t>
            </a:r>
            <a:endParaRPr sz="1400" b="1">
              <a:solidFill>
                <a:srgbClr val="000000"/>
              </a:solidFill>
            </a:endParaRPr>
          </a:p>
          <a:p>
            <a:pPr marL="34290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 b="1">
                <a:solidFill>
                  <a:srgbClr val="000000"/>
                </a:solidFill>
              </a:rPr>
              <a:t>Requests (To get HTTP response body of the URL)</a:t>
            </a:r>
            <a:endParaRPr sz="1400" b="1">
              <a:solidFill>
                <a:srgbClr val="000000"/>
              </a:solidFill>
            </a:endParaRPr>
          </a:p>
          <a:p>
            <a:pPr marL="34290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 b="1">
                <a:solidFill>
                  <a:srgbClr val="000000"/>
                </a:solidFill>
              </a:rPr>
              <a:t>xlsxwriter (Engine to write and read from Excel Sheet)</a:t>
            </a:r>
            <a:endParaRPr sz="1400" b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b="1"/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550" y="0"/>
            <a:ext cx="30480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>
            <a:spLocks noGrp="1"/>
          </p:cNvSpPr>
          <p:nvPr>
            <p:ph type="title"/>
          </p:nvPr>
        </p:nvSpPr>
        <p:spPr>
          <a:xfrm>
            <a:off x="255988" y="307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Process</a:t>
            </a:r>
            <a:endParaRPr/>
          </a:p>
        </p:txBody>
      </p:sp>
      <p:grpSp>
        <p:nvGrpSpPr>
          <p:cNvPr id="225" name="Google Shape;225;p24"/>
          <p:cNvGrpSpPr/>
          <p:nvPr/>
        </p:nvGrpSpPr>
        <p:grpSpPr>
          <a:xfrm>
            <a:off x="4725662" y="1412282"/>
            <a:ext cx="3820529" cy="747300"/>
            <a:chOff x="4530625" y="1206568"/>
            <a:chExt cx="3820529" cy="747300"/>
          </a:xfrm>
        </p:grpSpPr>
        <p:cxnSp>
          <p:nvCxnSpPr>
            <p:cNvPr id="226" name="Google Shape;226;p24"/>
            <p:cNvCxnSpPr/>
            <p:nvPr/>
          </p:nvCxnSpPr>
          <p:spPr>
            <a:xfrm>
              <a:off x="4530625" y="1582195"/>
              <a:ext cx="1652700" cy="0"/>
            </a:xfrm>
            <a:prstGeom prst="straightConnector1">
              <a:avLst/>
            </a:prstGeom>
            <a:noFill/>
            <a:ln w="9525" cap="flat" cmpd="sng">
              <a:solidFill>
                <a:srgbClr val="BDBDB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" name="Google Shape;227;p24"/>
            <p:cNvSpPr/>
            <p:nvPr/>
          </p:nvSpPr>
          <p:spPr>
            <a:xfrm>
              <a:off x="6014671" y="1481782"/>
              <a:ext cx="198600" cy="198300"/>
            </a:xfrm>
            <a:prstGeom prst="ellipse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4"/>
            <p:cNvSpPr txBox="1"/>
            <p:nvPr/>
          </p:nvSpPr>
          <p:spPr>
            <a:xfrm>
              <a:off x="5990215" y="1423765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29" name="Google Shape;229;p24"/>
            <p:cNvSpPr txBox="1"/>
            <p:nvPr/>
          </p:nvSpPr>
          <p:spPr>
            <a:xfrm>
              <a:off x="6223854" y="1206568"/>
              <a:ext cx="21273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aleway"/>
                  <a:ea typeface="Raleway"/>
                  <a:cs typeface="Raleway"/>
                  <a:sym typeface="Raleway"/>
                </a:rPr>
                <a:t>Interpret</a:t>
              </a:r>
              <a:endParaRPr b="1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Analyzed the result</a:t>
              </a:r>
              <a:endParaRPr sz="120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30" name="Google Shape;230;p24"/>
          <p:cNvGrpSpPr/>
          <p:nvPr/>
        </p:nvGrpSpPr>
        <p:grpSpPr>
          <a:xfrm>
            <a:off x="5259487" y="2345089"/>
            <a:ext cx="3286704" cy="747300"/>
            <a:chOff x="5064450" y="2086419"/>
            <a:chExt cx="3286704" cy="747300"/>
          </a:xfrm>
        </p:grpSpPr>
        <p:cxnSp>
          <p:nvCxnSpPr>
            <p:cNvPr id="231" name="Google Shape;231;p24"/>
            <p:cNvCxnSpPr/>
            <p:nvPr/>
          </p:nvCxnSpPr>
          <p:spPr>
            <a:xfrm>
              <a:off x="5064450" y="2460069"/>
              <a:ext cx="1119000" cy="0"/>
            </a:xfrm>
            <a:prstGeom prst="straightConnector1">
              <a:avLst/>
            </a:prstGeom>
            <a:noFill/>
            <a:ln w="9525" cap="flat" cmpd="sng">
              <a:solidFill>
                <a:srgbClr val="BDBDB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2" name="Google Shape;232;p24"/>
            <p:cNvSpPr/>
            <p:nvPr/>
          </p:nvSpPr>
          <p:spPr>
            <a:xfrm>
              <a:off x="6014671" y="2353882"/>
              <a:ext cx="198600" cy="1983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4"/>
            <p:cNvSpPr txBox="1"/>
            <p:nvPr/>
          </p:nvSpPr>
          <p:spPr>
            <a:xfrm>
              <a:off x="5991690" y="2295028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34" name="Google Shape;234;p24"/>
            <p:cNvSpPr txBox="1"/>
            <p:nvPr/>
          </p:nvSpPr>
          <p:spPr>
            <a:xfrm>
              <a:off x="6223854" y="2086419"/>
              <a:ext cx="21273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aleway"/>
                  <a:ea typeface="Raleway"/>
                  <a:cs typeface="Raleway"/>
                  <a:sym typeface="Raleway"/>
                </a:rPr>
                <a:t>Data Cleaning</a:t>
              </a:r>
              <a:endParaRPr b="1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i="1">
                  <a:latin typeface="Lato"/>
                  <a:ea typeface="Lato"/>
                  <a:cs typeface="Lato"/>
                  <a:sym typeface="Lato"/>
                </a:rPr>
                <a:t>Fixed the missing values and inconsistencies in the Data .</a:t>
              </a:r>
              <a:endParaRPr sz="1200" b="1" i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35" name="Google Shape;235;p24"/>
          <p:cNvGrpSpPr/>
          <p:nvPr/>
        </p:nvGrpSpPr>
        <p:grpSpPr>
          <a:xfrm>
            <a:off x="5769188" y="3424526"/>
            <a:ext cx="2777004" cy="747300"/>
            <a:chOff x="5574150" y="3083456"/>
            <a:chExt cx="2777004" cy="747300"/>
          </a:xfrm>
        </p:grpSpPr>
        <p:cxnSp>
          <p:nvCxnSpPr>
            <p:cNvPr id="236" name="Google Shape;236;p24"/>
            <p:cNvCxnSpPr/>
            <p:nvPr/>
          </p:nvCxnSpPr>
          <p:spPr>
            <a:xfrm>
              <a:off x="5574150" y="3449448"/>
              <a:ext cx="609300" cy="0"/>
            </a:xfrm>
            <a:prstGeom prst="straightConnector1">
              <a:avLst/>
            </a:prstGeom>
            <a:noFill/>
            <a:ln w="9525" cap="flat" cmpd="sng">
              <a:solidFill>
                <a:srgbClr val="BDBDB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7" name="Google Shape;237;p24"/>
            <p:cNvSpPr/>
            <p:nvPr/>
          </p:nvSpPr>
          <p:spPr>
            <a:xfrm>
              <a:off x="6014671" y="3349032"/>
              <a:ext cx="198600" cy="198300"/>
            </a:xfrm>
            <a:prstGeom prst="ellipse">
              <a:avLst/>
            </a:prstGeom>
            <a:solidFill>
              <a:srgbClr val="249C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4"/>
            <p:cNvSpPr txBox="1"/>
            <p:nvPr/>
          </p:nvSpPr>
          <p:spPr>
            <a:xfrm>
              <a:off x="5991690" y="3291115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39" name="Google Shape;239;p24"/>
            <p:cNvSpPr txBox="1"/>
            <p:nvPr/>
          </p:nvSpPr>
          <p:spPr>
            <a:xfrm>
              <a:off x="6223854" y="3083456"/>
              <a:ext cx="21273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aleway"/>
                  <a:ea typeface="Raleway"/>
                  <a:cs typeface="Raleway"/>
                  <a:sym typeface="Raleway"/>
                </a:rPr>
                <a:t>Data Collection</a:t>
              </a:r>
              <a:endParaRPr b="1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i="1">
                  <a:latin typeface="Lato"/>
                  <a:ea typeface="Lato"/>
                  <a:cs typeface="Lato"/>
                  <a:sym typeface="Lato"/>
                </a:rPr>
                <a:t>Gathered the Raw Data from the Wikipedia source</a:t>
              </a:r>
              <a:endParaRPr sz="1200" i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40" name="Google Shape;240;p24"/>
          <p:cNvGrpSpPr/>
          <p:nvPr/>
        </p:nvGrpSpPr>
        <p:grpSpPr>
          <a:xfrm>
            <a:off x="597814" y="1913418"/>
            <a:ext cx="3468724" cy="747300"/>
            <a:chOff x="744101" y="1672393"/>
            <a:chExt cx="3468724" cy="747300"/>
          </a:xfrm>
        </p:grpSpPr>
        <p:cxnSp>
          <p:nvCxnSpPr>
            <p:cNvPr id="241" name="Google Shape;241;p24"/>
            <p:cNvCxnSpPr/>
            <p:nvPr/>
          </p:nvCxnSpPr>
          <p:spPr>
            <a:xfrm rot="10800000">
              <a:off x="2921325" y="2046050"/>
              <a:ext cx="1291500" cy="0"/>
            </a:xfrm>
            <a:prstGeom prst="straightConnector1">
              <a:avLst/>
            </a:prstGeom>
            <a:noFill/>
            <a:ln w="9525" cap="flat" cmpd="sng">
              <a:solidFill>
                <a:srgbClr val="BDBDB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2" name="Google Shape;242;p24"/>
            <p:cNvSpPr/>
            <p:nvPr/>
          </p:nvSpPr>
          <p:spPr>
            <a:xfrm>
              <a:off x="2874851" y="1943786"/>
              <a:ext cx="198600" cy="198300"/>
            </a:xfrm>
            <a:prstGeom prst="ellipse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 txBox="1"/>
            <p:nvPr/>
          </p:nvSpPr>
          <p:spPr>
            <a:xfrm>
              <a:off x="2849841" y="1884747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44" name="Google Shape;244;p24"/>
            <p:cNvSpPr txBox="1"/>
            <p:nvPr/>
          </p:nvSpPr>
          <p:spPr>
            <a:xfrm>
              <a:off x="744101" y="1672393"/>
              <a:ext cx="21273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aleway"/>
                  <a:ea typeface="Raleway"/>
                  <a:cs typeface="Raleway"/>
                  <a:sym typeface="Raleway"/>
                </a:rPr>
                <a:t>Data visualization</a:t>
              </a:r>
              <a:endParaRPr b="1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i="1">
                  <a:latin typeface="Lato"/>
                  <a:ea typeface="Lato"/>
                  <a:cs typeface="Lato"/>
                  <a:sym typeface="Lato"/>
                </a:rPr>
                <a:t>Constructed models to predict and forecast</a:t>
              </a: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 .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5" name="Google Shape;245;p24"/>
          <p:cNvGrpSpPr/>
          <p:nvPr/>
        </p:nvGrpSpPr>
        <p:grpSpPr>
          <a:xfrm>
            <a:off x="597814" y="2830994"/>
            <a:ext cx="3021694" cy="747300"/>
            <a:chOff x="744101" y="2507609"/>
            <a:chExt cx="3021694" cy="747300"/>
          </a:xfrm>
        </p:grpSpPr>
        <p:cxnSp>
          <p:nvCxnSpPr>
            <p:cNvPr id="246" name="Google Shape;246;p24"/>
            <p:cNvCxnSpPr/>
            <p:nvPr/>
          </p:nvCxnSpPr>
          <p:spPr>
            <a:xfrm rot="10800000">
              <a:off x="2915895" y="2881250"/>
              <a:ext cx="849900" cy="0"/>
            </a:xfrm>
            <a:prstGeom prst="straightConnector1">
              <a:avLst/>
            </a:prstGeom>
            <a:noFill/>
            <a:ln w="9525" cap="flat" cmpd="sng">
              <a:solidFill>
                <a:srgbClr val="BDBDB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7" name="Google Shape;247;p24"/>
            <p:cNvSpPr/>
            <p:nvPr/>
          </p:nvSpPr>
          <p:spPr>
            <a:xfrm>
              <a:off x="2874851" y="2780836"/>
              <a:ext cx="198600" cy="198300"/>
            </a:xfrm>
            <a:prstGeom prst="ellipse">
              <a:avLst/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4"/>
            <p:cNvSpPr txBox="1"/>
            <p:nvPr/>
          </p:nvSpPr>
          <p:spPr>
            <a:xfrm>
              <a:off x="2849841" y="2724795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49" name="Google Shape;249;p24"/>
            <p:cNvSpPr txBox="1"/>
            <p:nvPr/>
          </p:nvSpPr>
          <p:spPr>
            <a:xfrm>
              <a:off x="744101" y="2507609"/>
              <a:ext cx="21273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aleway"/>
                  <a:ea typeface="Raleway"/>
                  <a:cs typeface="Raleway"/>
                  <a:sym typeface="Raleway"/>
                </a:rPr>
                <a:t>Data Preprocess</a:t>
              </a:r>
              <a:endParaRPr b="1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i="1">
                  <a:latin typeface="Lato"/>
                  <a:ea typeface="Lato"/>
                  <a:cs typeface="Lato"/>
                  <a:sym typeface="Lato"/>
                </a:rPr>
                <a:t>Scrapped the data as per required for the project</a:t>
              </a: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0" name="Google Shape;250;p24"/>
          <p:cNvGrpSpPr/>
          <p:nvPr/>
        </p:nvGrpSpPr>
        <p:grpSpPr>
          <a:xfrm>
            <a:off x="2811521" y="1537127"/>
            <a:ext cx="3509178" cy="3257208"/>
            <a:chOff x="3318063" y="1368287"/>
            <a:chExt cx="2408000" cy="2993482"/>
          </a:xfrm>
        </p:grpSpPr>
        <p:sp>
          <p:nvSpPr>
            <p:cNvPr id="251" name="Google Shape;251;p24"/>
            <p:cNvSpPr/>
            <p:nvPr/>
          </p:nvSpPr>
          <p:spPr>
            <a:xfrm>
              <a:off x="3595785" y="2775241"/>
              <a:ext cx="1853168" cy="919151"/>
            </a:xfrm>
            <a:custGeom>
              <a:avLst/>
              <a:gdLst/>
              <a:ahLst/>
              <a:cxnLst/>
              <a:rect l="l" t="t" r="r" b="b"/>
              <a:pathLst>
                <a:path w="39012" h="12970" extrusionOk="0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52" name="Google Shape;252;p24"/>
            <p:cNvSpPr/>
            <p:nvPr/>
          </p:nvSpPr>
          <p:spPr>
            <a:xfrm>
              <a:off x="3318063" y="3194383"/>
              <a:ext cx="1203867" cy="1167385"/>
            </a:xfrm>
            <a:custGeom>
              <a:avLst/>
              <a:gdLst/>
              <a:ahLst/>
              <a:cxnLst/>
              <a:rect l="l" t="t" r="r" b="b"/>
              <a:pathLst>
                <a:path w="31954" h="20822" extrusionOk="0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155B54"/>
            </a:solidFill>
            <a:ln>
              <a:noFill/>
            </a:ln>
          </p:spPr>
        </p:sp>
        <p:sp>
          <p:nvSpPr>
            <p:cNvPr id="253" name="Google Shape;253;p24"/>
            <p:cNvSpPr/>
            <p:nvPr/>
          </p:nvSpPr>
          <p:spPr>
            <a:xfrm flipH="1">
              <a:off x="4522196" y="3194383"/>
              <a:ext cx="1203867" cy="1167385"/>
            </a:xfrm>
            <a:custGeom>
              <a:avLst/>
              <a:gdLst/>
              <a:ahLst/>
              <a:cxnLst/>
              <a:rect l="l" t="t" r="r" b="b"/>
              <a:pathLst>
                <a:path w="31954" h="20822" extrusionOk="0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249C90"/>
            </a:solidFill>
            <a:ln>
              <a:noFill/>
            </a:ln>
          </p:spPr>
        </p:sp>
        <p:sp>
          <p:nvSpPr>
            <p:cNvPr id="254" name="Google Shape;254;p24"/>
            <p:cNvSpPr/>
            <p:nvPr/>
          </p:nvSpPr>
          <p:spPr>
            <a:xfrm>
              <a:off x="3844034" y="2401368"/>
              <a:ext cx="1356545" cy="672851"/>
            </a:xfrm>
            <a:custGeom>
              <a:avLst/>
              <a:gdLst/>
              <a:ahLst/>
              <a:cxnLst/>
              <a:rect l="l" t="t" r="r" b="b"/>
              <a:pathLst>
                <a:path w="39012" h="12970" extrusionOk="0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55" name="Google Shape;255;p24"/>
            <p:cNvSpPr/>
            <p:nvPr/>
          </p:nvSpPr>
          <p:spPr>
            <a:xfrm>
              <a:off x="3930892" y="2272397"/>
              <a:ext cx="1175304" cy="581421"/>
            </a:xfrm>
            <a:custGeom>
              <a:avLst/>
              <a:gdLst/>
              <a:ahLst/>
              <a:cxnLst/>
              <a:rect l="l" t="t" r="r" b="b"/>
              <a:pathLst>
                <a:path w="49248" h="16300" extrusionOk="0">
                  <a:moveTo>
                    <a:pt x="0" y="7554"/>
                  </a:moveTo>
                  <a:lnTo>
                    <a:pt x="24649" y="16300"/>
                  </a:lnTo>
                  <a:lnTo>
                    <a:pt x="49248" y="7604"/>
                  </a:lnTo>
                  <a:lnTo>
                    <a:pt x="2459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56" name="Google Shape;256;p24"/>
            <p:cNvSpPr/>
            <p:nvPr/>
          </p:nvSpPr>
          <p:spPr>
            <a:xfrm>
              <a:off x="4052837" y="2081437"/>
              <a:ext cx="931314" cy="460727"/>
            </a:xfrm>
            <a:custGeom>
              <a:avLst/>
              <a:gdLst/>
              <a:ahLst/>
              <a:cxnLst/>
              <a:rect l="l" t="t" r="r" b="b"/>
              <a:pathLst>
                <a:path w="39012" h="12970" extrusionOk="0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57" name="Google Shape;257;p24"/>
            <p:cNvSpPr/>
            <p:nvPr/>
          </p:nvSpPr>
          <p:spPr>
            <a:xfrm>
              <a:off x="4233144" y="1787006"/>
              <a:ext cx="573183" cy="289305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58" name="Google Shape;258;p24"/>
            <p:cNvSpPr/>
            <p:nvPr/>
          </p:nvSpPr>
          <p:spPr>
            <a:xfrm>
              <a:off x="3640743" y="2708179"/>
              <a:ext cx="881371" cy="854431"/>
            </a:xfrm>
            <a:custGeom>
              <a:avLst/>
              <a:gdLst/>
              <a:ahLst/>
              <a:cxnLst/>
              <a:rect l="l" t="t" r="r" b="b"/>
              <a:pathLst>
                <a:path w="31954" h="20822" extrusionOk="0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155B54"/>
            </a:solidFill>
            <a:ln>
              <a:noFill/>
            </a:ln>
          </p:spPr>
        </p:sp>
        <p:sp>
          <p:nvSpPr>
            <p:cNvPr id="259" name="Google Shape;259;p24"/>
            <p:cNvSpPr/>
            <p:nvPr/>
          </p:nvSpPr>
          <p:spPr>
            <a:xfrm>
              <a:off x="3964720" y="2291507"/>
              <a:ext cx="555203" cy="453658"/>
            </a:xfrm>
            <a:custGeom>
              <a:avLst/>
              <a:gdLst/>
              <a:ahLst/>
              <a:cxnLst/>
              <a:rect l="l" t="t" r="r" b="b"/>
              <a:pathLst>
                <a:path w="23257" h="12771" extrusionOk="0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gradFill>
              <a:gsLst>
                <a:gs pos="0">
                  <a:srgbClr val="FFCA37"/>
                </a:gs>
                <a:gs pos="100000">
                  <a:srgbClr val="AD8107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60" name="Google Shape;260;p24"/>
            <p:cNvSpPr/>
            <p:nvPr/>
          </p:nvSpPr>
          <p:spPr>
            <a:xfrm flipH="1">
              <a:off x="4518736" y="2291507"/>
              <a:ext cx="555203" cy="453658"/>
            </a:xfrm>
            <a:custGeom>
              <a:avLst/>
              <a:gdLst/>
              <a:ahLst/>
              <a:cxnLst/>
              <a:rect l="l" t="t" r="r" b="b"/>
              <a:pathLst>
                <a:path w="23257" h="12771" extrusionOk="0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solidFill>
              <a:srgbClr val="F4B400"/>
            </a:solidFill>
            <a:ln>
              <a:noFill/>
            </a:ln>
          </p:spPr>
        </p:sp>
        <p:sp>
          <p:nvSpPr>
            <p:cNvPr id="261" name="Google Shape;261;p24"/>
            <p:cNvSpPr/>
            <p:nvPr/>
          </p:nvSpPr>
          <p:spPr>
            <a:xfrm>
              <a:off x="4084537" y="1922553"/>
              <a:ext cx="435387" cy="501365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155B54"/>
            </a:solidFill>
            <a:ln>
              <a:noFill/>
            </a:ln>
          </p:spPr>
        </p:sp>
        <p:sp>
          <p:nvSpPr>
            <p:cNvPr id="262" name="Google Shape;262;p24"/>
            <p:cNvSpPr/>
            <p:nvPr/>
          </p:nvSpPr>
          <p:spPr>
            <a:xfrm flipH="1">
              <a:off x="4518735" y="1922553"/>
              <a:ext cx="435387" cy="501365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1B786E"/>
            </a:solidFill>
            <a:ln>
              <a:noFill/>
            </a:ln>
          </p:spPr>
        </p:sp>
        <p:sp>
          <p:nvSpPr>
            <p:cNvPr id="263" name="Google Shape;263;p24"/>
            <p:cNvSpPr/>
            <p:nvPr/>
          </p:nvSpPr>
          <p:spPr>
            <a:xfrm>
              <a:off x="4266040" y="1368287"/>
              <a:ext cx="253884" cy="593119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155B54"/>
            </a:solidFill>
            <a:ln>
              <a:noFill/>
            </a:ln>
          </p:spPr>
        </p:sp>
        <p:sp>
          <p:nvSpPr>
            <p:cNvPr id="264" name="Google Shape;264;p24"/>
            <p:cNvSpPr/>
            <p:nvPr/>
          </p:nvSpPr>
          <p:spPr>
            <a:xfrm flipH="1">
              <a:off x="4518734" y="1368287"/>
              <a:ext cx="253884" cy="593119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1B786E"/>
            </a:solidFill>
            <a:ln>
              <a:noFill/>
            </a:ln>
          </p:spPr>
        </p:sp>
        <p:sp>
          <p:nvSpPr>
            <p:cNvPr id="265" name="Google Shape;265;p24"/>
            <p:cNvSpPr/>
            <p:nvPr/>
          </p:nvSpPr>
          <p:spPr>
            <a:xfrm>
              <a:off x="3877348" y="2290728"/>
              <a:ext cx="642683" cy="657851"/>
            </a:xfrm>
            <a:custGeom>
              <a:avLst/>
              <a:gdLst/>
              <a:ahLst/>
              <a:cxnLst/>
              <a:rect l="l" t="t" r="r" b="b"/>
              <a:pathLst>
                <a:path w="65016" h="46623" extrusionOk="0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155B54"/>
            </a:solidFill>
            <a:ln>
              <a:noFill/>
            </a:ln>
          </p:spPr>
        </p:sp>
        <p:sp>
          <p:nvSpPr>
            <p:cNvPr id="266" name="Google Shape;266;p24"/>
            <p:cNvSpPr/>
            <p:nvPr/>
          </p:nvSpPr>
          <p:spPr>
            <a:xfrm flipH="1">
              <a:off x="4518572" y="2291772"/>
              <a:ext cx="642683" cy="657851"/>
            </a:xfrm>
            <a:custGeom>
              <a:avLst/>
              <a:gdLst/>
              <a:ahLst/>
              <a:cxnLst/>
              <a:rect l="l" t="t" r="r" b="b"/>
              <a:pathLst>
                <a:path w="65016" h="46623" extrusionOk="0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1D7E74"/>
            </a:solidFill>
            <a:ln>
              <a:noFill/>
            </a:ln>
          </p:spPr>
        </p:sp>
        <p:sp>
          <p:nvSpPr>
            <p:cNvPr id="267" name="Google Shape;267;p24"/>
            <p:cNvSpPr/>
            <p:nvPr/>
          </p:nvSpPr>
          <p:spPr>
            <a:xfrm flipH="1">
              <a:off x="4522009" y="2708179"/>
              <a:ext cx="881371" cy="854431"/>
            </a:xfrm>
            <a:custGeom>
              <a:avLst/>
              <a:gdLst/>
              <a:ahLst/>
              <a:cxnLst/>
              <a:rect l="l" t="t" r="r" b="b"/>
              <a:pathLst>
                <a:path w="31954" h="20822" extrusionOk="0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1F887E"/>
            </a:solidFill>
            <a:ln>
              <a:noFill/>
            </a:ln>
          </p:spPr>
        </p:sp>
      </p:grpSp>
      <p:pic>
        <p:nvPicPr>
          <p:cNvPr id="268" name="Google Shape;2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550" y="0"/>
            <a:ext cx="30480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" sz="2400">
                <a:solidFill>
                  <a:srgbClr val="000000"/>
                </a:solidFill>
              </a:rPr>
              <a:t>Data Scraping</a:t>
            </a:r>
            <a:endParaRPr sz="2400"/>
          </a:p>
        </p:txBody>
      </p:sp>
      <p:sp>
        <p:nvSpPr>
          <p:cNvPr id="274" name="Google Shape;274;p2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 b="1">
                <a:solidFill>
                  <a:srgbClr val="000000"/>
                </a:solidFill>
              </a:rPr>
              <a:t>Load the HTML response from the URL of </a:t>
            </a:r>
            <a:r>
              <a:rPr lang="en" sz="1400" b="1" i="1">
                <a:solidFill>
                  <a:srgbClr val="000000"/>
                </a:solidFill>
              </a:rPr>
              <a:t>Wikipedia</a:t>
            </a:r>
            <a:r>
              <a:rPr lang="en" sz="1400" b="1">
                <a:solidFill>
                  <a:srgbClr val="000000"/>
                </a:solidFill>
              </a:rPr>
              <a:t> into BeautifulSoup</a:t>
            </a:r>
            <a:endParaRPr sz="1400" b="1">
              <a:solidFill>
                <a:srgbClr val="000000"/>
              </a:solidFill>
            </a:endParaRPr>
          </a:p>
          <a:p>
            <a:pPr marL="457200" lvl="0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➔"/>
            </a:pPr>
            <a:r>
              <a:rPr lang="en" sz="1400" b="1">
                <a:solidFill>
                  <a:srgbClr val="000000"/>
                </a:solidFill>
              </a:rPr>
              <a:t>Converted the unstructured data into the structured data</a:t>
            </a:r>
            <a:endParaRPr sz="1400" b="1">
              <a:solidFill>
                <a:srgbClr val="000000"/>
              </a:solidFill>
            </a:endParaRPr>
          </a:p>
          <a:p>
            <a:pPr marL="457200" lvl="0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➔"/>
            </a:pPr>
            <a:r>
              <a:rPr lang="en" sz="1400" b="1">
                <a:solidFill>
                  <a:srgbClr val="000000"/>
                </a:solidFill>
              </a:rPr>
              <a:t>All elements were combined into the </a:t>
            </a:r>
            <a:r>
              <a:rPr lang="en" sz="1400" b="1" i="1">
                <a:solidFill>
                  <a:srgbClr val="000000"/>
                </a:solidFill>
              </a:rPr>
              <a:t>Pandas</a:t>
            </a:r>
            <a:r>
              <a:rPr lang="en" sz="1400" b="1">
                <a:solidFill>
                  <a:srgbClr val="000000"/>
                </a:solidFill>
              </a:rPr>
              <a:t> Dataframe</a:t>
            </a:r>
            <a:endParaRPr sz="1400" b="1">
              <a:solidFill>
                <a:srgbClr val="000000"/>
              </a:solidFill>
            </a:endParaRPr>
          </a:p>
          <a:p>
            <a:pPr marL="457200" lvl="0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➔"/>
            </a:pPr>
            <a:r>
              <a:rPr lang="en" sz="1400" b="1">
                <a:solidFill>
                  <a:srgbClr val="000000"/>
                </a:solidFill>
              </a:rPr>
              <a:t>And that Dataset is used for the visualization </a:t>
            </a:r>
            <a:endParaRPr sz="1400" b="1">
              <a:solidFill>
                <a:srgbClr val="000000"/>
              </a:solidFill>
            </a:endParaRPr>
          </a:p>
        </p:txBody>
      </p:sp>
      <p:pic>
        <p:nvPicPr>
          <p:cNvPr id="275" name="Google Shape;2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550" y="0"/>
            <a:ext cx="30480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>
            <a:spLocks noGrp="1"/>
          </p:cNvSpPr>
          <p:nvPr>
            <p:ph type="title"/>
          </p:nvPr>
        </p:nvSpPr>
        <p:spPr>
          <a:xfrm>
            <a:off x="2002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after the Scraping</a:t>
            </a:r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82" name="Google Shape;2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550" y="0"/>
            <a:ext cx="3048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50" y="646100"/>
            <a:ext cx="8743500" cy="44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921</Words>
  <Application>Microsoft Office PowerPoint</Application>
  <PresentationFormat>On-screen Show (16:9)</PresentationFormat>
  <Paragraphs>131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Raleway</vt:lpstr>
      <vt:lpstr>Lato</vt:lpstr>
      <vt:lpstr>Calibri</vt:lpstr>
      <vt:lpstr>Roboto</vt:lpstr>
      <vt:lpstr>Lato Black</vt:lpstr>
      <vt:lpstr>Streamline</vt:lpstr>
      <vt:lpstr>Underground water Analysis</vt:lpstr>
      <vt:lpstr>About us</vt:lpstr>
      <vt:lpstr>Problem Statement</vt:lpstr>
      <vt:lpstr>Problem Statement </vt:lpstr>
      <vt:lpstr>Slide 5</vt:lpstr>
      <vt:lpstr>Requirements: </vt:lpstr>
      <vt:lpstr>The Process</vt:lpstr>
      <vt:lpstr>Data Scraping</vt:lpstr>
      <vt:lpstr>Dataset after the Scraping</vt:lpstr>
      <vt:lpstr>The Features</vt:lpstr>
      <vt:lpstr>The Final DataSet</vt:lpstr>
      <vt:lpstr>The Most Used analysis</vt:lpstr>
      <vt:lpstr>Total withdrawal Analysis</vt:lpstr>
      <vt:lpstr>Total Usage of Water analysis</vt:lpstr>
      <vt:lpstr>Agricultural withdrawals Analysis</vt:lpstr>
      <vt:lpstr>Industrial withdrawals Analysis </vt:lpstr>
      <vt:lpstr>Domestic withdrawals Analysis  </vt:lpstr>
      <vt:lpstr>Wastage of water</vt:lpstr>
      <vt:lpstr> Wastage Vs Total Analysis</vt:lpstr>
      <vt:lpstr>Wastage Vs Agriculture</vt:lpstr>
      <vt:lpstr>Wastage Vs Domestic</vt:lpstr>
      <vt:lpstr>Wastage Vs Industrial</vt:lpstr>
      <vt:lpstr>Conclusion </vt:lpstr>
      <vt:lpstr>Thank you...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Underground water Analysis</dc:title>
  <cp:lastModifiedBy>GOUTHAM</cp:lastModifiedBy>
  <cp:revision>5</cp:revision>
  <dcterms:modified xsi:type="dcterms:W3CDTF">2019-09-17T16:44:53Z</dcterms:modified>
</cp:coreProperties>
</file>